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1947" r:id="rId2"/>
    <p:sldId id="1548" r:id="rId3"/>
    <p:sldId id="1798" r:id="rId4"/>
    <p:sldId id="1948" r:id="rId5"/>
    <p:sldId id="1949" r:id="rId6"/>
    <p:sldId id="1950" r:id="rId7"/>
    <p:sldId id="1951" r:id="rId8"/>
    <p:sldId id="1952" r:id="rId9"/>
    <p:sldId id="1954" r:id="rId10"/>
    <p:sldId id="1956" r:id="rId11"/>
    <p:sldId id="1634" r:id="rId12"/>
    <p:sldId id="1635" r:id="rId13"/>
    <p:sldId id="1618" r:id="rId14"/>
    <p:sldId id="1962" r:id="rId15"/>
    <p:sldId id="1957" r:id="rId16"/>
    <p:sldId id="1958" r:id="rId17"/>
    <p:sldId id="1959" r:id="rId18"/>
    <p:sldId id="1960" r:id="rId19"/>
    <p:sldId id="1663" r:id="rId20"/>
    <p:sldId id="1961" r:id="rId21"/>
    <p:sldId id="1670" r:id="rId22"/>
    <p:sldId id="1671" r:id="rId23"/>
    <p:sldId id="1672" r:id="rId24"/>
    <p:sldId id="292" r:id="rId25"/>
    <p:sldId id="2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A31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47" autoAdjust="0"/>
  </p:normalViewPr>
  <p:slideViewPr>
    <p:cSldViewPr>
      <p:cViewPr varScale="1">
        <p:scale>
          <a:sx n="107" d="100"/>
          <a:sy n="107" d="100"/>
        </p:scale>
        <p:origin x="67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54" y="633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45998-F6EA-49A2-A1EC-8263BB1EC575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381B2-66CF-4101-8317-0531AEB1D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59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Eddie Williams ~ May 10, 2026 (Eloy)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E381B2-66CF-4101-8317-0531AEB1D3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530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9EE78-BC61-48A3-B71F-BF56EB2414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56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9EE78-BC61-48A3-B71F-BF56EB2414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74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9EE78-BC61-48A3-B71F-BF56EB2414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75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9EE78-BC61-48A3-B71F-BF56EB2414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18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9EE78-BC61-48A3-B71F-BF56EB2414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34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C477-071F-488F-B7EC-931AD21B5812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75-EB2B-44DE-938C-C54E58CFF33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C477-071F-488F-B7EC-931AD21B5812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75-EB2B-44DE-938C-C54E58CFF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C477-071F-488F-B7EC-931AD21B5812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75-EB2B-44DE-938C-C54E58CFF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C477-071F-488F-B7EC-931AD21B5812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75-EB2B-44DE-938C-C54E58CFF33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C477-071F-488F-B7EC-931AD21B5812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75-EB2B-44DE-938C-C54E58CFF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C477-071F-488F-B7EC-931AD21B5812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75-EB2B-44DE-938C-C54E58CFF33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C477-071F-488F-B7EC-931AD21B5812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75-EB2B-44DE-938C-C54E58CFF33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C477-071F-488F-B7EC-931AD21B5812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75-EB2B-44DE-938C-C54E58CFF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C477-071F-488F-B7EC-931AD21B5812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75-EB2B-44DE-938C-C54E58CFF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C477-071F-488F-B7EC-931AD21B5812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75-EB2B-44DE-938C-C54E58CFF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C477-071F-488F-B7EC-931AD21B5812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75-EB2B-44DE-938C-C54E58CFF33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82DC477-071F-488F-B7EC-931AD21B5812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0C95E75-EB2B-44DE-938C-C54E58CFF3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tudylight.org/desk/?query=mt+10:32&amp;t=kjv&amp;sr=1&amp;l=e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://studylight.org/desk/?query=mt+10:33&amp;t=kjv&amp;sr=1&amp;l=en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2000">
              <a:schemeClr val="accent1">
                <a:lumMod val="40000"/>
                <a:lumOff val="60000"/>
              </a:schemeClr>
            </a:gs>
            <a:gs pos="70000">
              <a:srgbClr val="FFFF00"/>
            </a:gs>
            <a:gs pos="35000">
              <a:schemeClr val="accent1"/>
            </a:gs>
            <a:gs pos="38000">
              <a:schemeClr val="accent1">
                <a:lumMod val="20000"/>
                <a:lumOff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1C7377-812D-E5A6-8D6A-5F308E888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221" y="-25923"/>
            <a:ext cx="6913775" cy="69137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5040" y="5486400"/>
            <a:ext cx="5161178" cy="1600200"/>
          </a:xfrm>
        </p:spPr>
        <p:txBody>
          <a:bodyPr>
            <a:noAutofit/>
          </a:bodyPr>
          <a:lstStyle/>
          <a:p>
            <a:pPr marL="0" indent="0" algn="ctr">
              <a:buClr>
                <a:srgbClr val="A379BB">
                  <a:lumMod val="75000"/>
                </a:srgbClr>
              </a:buClr>
              <a:buNone/>
            </a:pPr>
            <a:r>
              <a:rPr lang="en-US" sz="6300" b="1" i="1" dirty="0">
                <a:solidFill>
                  <a:srgbClr val="A31D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1:26-38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5453"/>
            <a:ext cx="6172199" cy="5633347"/>
          </a:xfrm>
        </p:spPr>
        <p:txBody>
          <a:bodyPr/>
          <a:lstStyle/>
          <a:p>
            <a:pPr marL="0" indent="0" algn="l">
              <a:buNone/>
            </a:pPr>
            <a:r>
              <a:rPr lang="en-US" sz="7200" i="1" dirty="0">
                <a:solidFill>
                  <a:srgbClr val="A31D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The Divine Role of Mothers in Saving the World</a:t>
            </a:r>
            <a:endParaRPr lang="en-US" sz="7200" i="1" cap="all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717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6" presetClass="emph" presetSubtype="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6" presetClass="emph" presetSubtype="0" fill="hold" grpId="4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26" presetClass="emph" presetSubtype="0" fill="hold" grpId="5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6" presetClass="emph" presetSubtype="0" fill="hold" grpId="6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250"/>
                            </p:stCondLst>
                            <p:childTnLst>
                              <p:par>
                                <p:cTn id="33" presetID="26" presetClass="emph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250"/>
                            </p:stCondLst>
                            <p:childTnLst>
                              <p:par>
                                <p:cTn id="37" presetID="26" presetClass="emph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250"/>
                            </p:stCondLst>
                            <p:childTnLst>
                              <p:par>
                                <p:cTn id="41" presetID="26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3CCC9-E3F6-1B41-E031-E4F2D2092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BD8D5-5A3A-52EA-88C8-1C2138A485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2133600"/>
            <a:ext cx="12192000" cy="4687330"/>
          </a:xfrm>
        </p:spPr>
        <p:txBody>
          <a:bodyPr>
            <a:noAutofit/>
          </a:bodyPr>
          <a:lstStyle/>
          <a:p>
            <a:pPr marL="45720" indent="0">
              <a:lnSpc>
                <a:spcPct val="80000"/>
              </a:lnSpc>
              <a:buClr>
                <a:srgbClr val="C00000"/>
              </a:buClr>
              <a:buNone/>
            </a:pPr>
            <a:r>
              <a:rPr lang="en-US" sz="5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navigated extreme challenges with quiet courage, from the Annunciation from the angel Gabriel to witnessing the crucifixion.</a:t>
            </a:r>
          </a:p>
          <a:p>
            <a:pPr marL="45720" indent="0">
              <a:lnSpc>
                <a:spcPct val="80000"/>
              </a:lnSpc>
              <a:buClr>
                <a:srgbClr val="C00000"/>
              </a:buClr>
              <a:buNone/>
            </a:pPr>
            <a:r>
              <a:rPr lang="en-US" sz="5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(Luke 1:26-38 CSB)</a:t>
            </a:r>
            <a:endParaRPr lang="en-US" sz="5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0B7248-96D3-F001-3E5A-A520A2F3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981200"/>
          </a:xfrm>
        </p:spPr>
        <p:txBody>
          <a:bodyPr/>
          <a:lstStyle/>
          <a:p>
            <a:pPr marL="0" indent="0" algn="l">
              <a:buNone/>
            </a:pPr>
            <a:r>
              <a:rPr lang="en-US" sz="6100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2) A Model of Obedience and Devotion.</a:t>
            </a:r>
          </a:p>
        </p:txBody>
      </p:sp>
    </p:spTree>
    <p:extLst>
      <p:ext uri="{BB962C8B-B14F-4D97-AF65-F5344CB8AC3E}">
        <p14:creationId xmlns:p14="http://schemas.microsoft.com/office/powerpoint/2010/main" val="18724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6" presetClass="emph" presetSubtype="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6" presetClass="emph" presetSubtype="0" fill="hold" grpId="4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26" presetClass="emph" presetSubtype="0" fill="hold" grpId="5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6" presetClass="emph" presetSubtype="0" fill="hold" grpId="6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250"/>
                            </p:stCondLst>
                            <p:childTnLst>
                              <p:par>
                                <p:cTn id="33" presetID="26" presetClass="emph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250"/>
                            </p:stCondLst>
                            <p:childTnLst>
                              <p:par>
                                <p:cTn id="37" presetID="26" presetClass="emph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250"/>
                            </p:stCondLst>
                            <p:childTnLst>
                              <p:par>
                                <p:cTn id="41" presetID="26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"/>
            <a:ext cx="12192000" cy="11391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i="1" dirty="0">
                <a:solidFill>
                  <a:srgbClr val="A31D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John 19:25-27 (CSB)</a:t>
            </a:r>
            <a:endParaRPr lang="en-US" sz="6300" i="1" dirty="0">
              <a:solidFill>
                <a:srgbClr val="A31D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066800"/>
            <a:ext cx="12192000" cy="578739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5400" b="1" baseline="30000" dirty="0"/>
              <a:t>25</a:t>
            </a:r>
            <a:r>
              <a:rPr lang="en-US" sz="5400" dirty="0"/>
              <a:t> Standing by the cross of Jesus were his mother, his mother’s sister, Mary the wife of Clopas, and Mary Magdalene. </a:t>
            </a:r>
            <a:r>
              <a:rPr lang="en-US" sz="5400" b="1" baseline="30000" dirty="0"/>
              <a:t>26</a:t>
            </a:r>
            <a:r>
              <a:rPr lang="en-US" sz="5400" dirty="0"/>
              <a:t> When Jesus saw his mother and the disciple he loved standing there, he said to his mother, “Woman, here is your son.”</a:t>
            </a:r>
          </a:p>
        </p:txBody>
      </p:sp>
    </p:spTree>
    <p:extLst>
      <p:ext uri="{BB962C8B-B14F-4D97-AF65-F5344CB8AC3E}">
        <p14:creationId xmlns:p14="http://schemas.microsoft.com/office/powerpoint/2010/main" val="385885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"/>
            <a:ext cx="12192000" cy="11391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i="1" dirty="0">
                <a:solidFill>
                  <a:srgbClr val="A31D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John 19:25-27 (CSB)</a:t>
            </a:r>
            <a:endParaRPr lang="en-US" sz="7200" i="1" dirty="0">
              <a:solidFill>
                <a:srgbClr val="A31D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143000"/>
            <a:ext cx="12192000" cy="5715000"/>
          </a:xfrm>
        </p:spPr>
        <p:txBody>
          <a:bodyPr>
            <a:noAutofit/>
          </a:bodyPr>
          <a:lstStyle/>
          <a:p>
            <a:pPr marL="45720" indent="0">
              <a:buClr>
                <a:srgbClr val="A379BB">
                  <a:lumMod val="75000"/>
                </a:srgbClr>
              </a:buClr>
              <a:buNone/>
              <a:defRPr/>
            </a:pPr>
            <a:r>
              <a:rPr kumimoji="0" lang="en-US" sz="54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27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 Then he said to the disciple, “Here is your mother.”</a:t>
            </a:r>
            <a:endParaRPr lang="en-US" sz="54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81482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6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Key Spiritual Characteristics of Mary Include:</a:t>
            </a:r>
          </a:p>
          <a:p>
            <a:pPr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sz="6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Profound Humility and Meekness</a:t>
            </a:r>
          </a:p>
          <a:p>
            <a:pPr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sz="6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Unwavering Faith and Trust</a:t>
            </a:r>
          </a:p>
          <a:p>
            <a:pPr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sz="6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Quiet Strength and Courage</a:t>
            </a:r>
            <a:endParaRPr lang="en-US" sz="6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02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81C7D-C198-14E6-E7A9-091EC11F8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EBFB-9151-A66E-A434-0C561CCF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"/>
            <a:ext cx="12192000" cy="11391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i="1" dirty="0">
                <a:solidFill>
                  <a:srgbClr val="A31D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Luke 1:30 (NASB)</a:t>
            </a:r>
            <a:endParaRPr lang="en-US" sz="6300" i="1" dirty="0">
              <a:solidFill>
                <a:srgbClr val="A31D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8638F-937D-5B15-8EE2-705F361AF2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143000"/>
            <a:ext cx="12192000" cy="571119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7200" dirty="0"/>
              <a:t>And the angel said to her, "Do not be afraid, Mary, for you have found favor with God.</a:t>
            </a:r>
          </a:p>
        </p:txBody>
      </p:sp>
    </p:spTree>
    <p:extLst>
      <p:ext uri="{BB962C8B-B14F-4D97-AF65-F5344CB8AC3E}">
        <p14:creationId xmlns:p14="http://schemas.microsoft.com/office/powerpoint/2010/main" val="184077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81E28-8D4F-4AB6-42E7-3A7831C62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4905F-C415-29E3-C3CB-627798C198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2895600"/>
            <a:ext cx="12192000" cy="3925330"/>
          </a:xfrm>
        </p:spPr>
        <p:txBody>
          <a:bodyPr>
            <a:noAutofit/>
          </a:bodyPr>
          <a:lstStyle/>
          <a:p>
            <a:pPr marL="45720" indent="0">
              <a:lnSpc>
                <a:spcPct val="80000"/>
              </a:lnSpc>
              <a:buClr>
                <a:srgbClr val="C00000"/>
              </a:buClr>
              <a:buNone/>
            </a:pPr>
            <a:r>
              <a:rPr lang="en-US" sz="6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"And behold, you will conceive in your womb and give birth to a son, and you shall name Him Jesus.</a:t>
            </a:r>
          </a:p>
          <a:p>
            <a:pPr marL="45720" indent="0">
              <a:lnSpc>
                <a:spcPct val="80000"/>
              </a:lnSpc>
              <a:buClr>
                <a:srgbClr val="C00000"/>
              </a:buClr>
              <a:buNone/>
            </a:pPr>
            <a:r>
              <a:rPr lang="en-US" sz="5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(Luke 1:31 NASB)</a:t>
            </a:r>
            <a:endParaRPr lang="en-US" sz="5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59FD83-0AC8-775E-1498-DE47F590D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pPr marL="0" indent="0" algn="l">
              <a:buNone/>
            </a:pPr>
            <a:r>
              <a:rPr lang="en-US" sz="6100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3) The Challenges of Bearing the Savior, and the Profound Grief at the Cross.</a:t>
            </a:r>
          </a:p>
        </p:txBody>
      </p:sp>
    </p:spTree>
    <p:extLst>
      <p:ext uri="{BB962C8B-B14F-4D97-AF65-F5344CB8AC3E}">
        <p14:creationId xmlns:p14="http://schemas.microsoft.com/office/powerpoint/2010/main" val="31184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6" presetClass="emph" presetSubtype="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6" presetClass="emph" presetSubtype="0" fill="hold" grpId="4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26" presetClass="emph" presetSubtype="0" fill="hold" grpId="5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6" presetClass="emph" presetSubtype="0" fill="hold" grpId="6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250"/>
                            </p:stCondLst>
                            <p:childTnLst>
                              <p:par>
                                <p:cTn id="33" presetID="26" presetClass="emph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250"/>
                            </p:stCondLst>
                            <p:childTnLst>
                              <p:par>
                                <p:cTn id="37" presetID="26" presetClass="emph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250"/>
                            </p:stCondLst>
                            <p:childTnLst>
                              <p:par>
                                <p:cTn id="41" presetID="26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434FD-114B-0265-7731-967E58AE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0A659-C337-04C7-E61E-FB012D9FE9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5410200"/>
            <a:ext cx="12192000" cy="141073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2:19 (NASB)</a:t>
            </a:r>
            <a:endParaRPr lang="en-US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A6C16F-8F1C-2D94-08D7-01ECC1357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257800"/>
          </a:xfrm>
        </p:spPr>
        <p:txBody>
          <a:bodyPr/>
          <a:lstStyle/>
          <a:p>
            <a:pPr marL="0" indent="0" algn="l">
              <a:buNone/>
            </a:pPr>
            <a:r>
              <a:rPr lang="en-US" sz="6100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4) She is described as a woman who kept and pondered events in her heart, reflecting a deep spiritual inner life and meditation on God's works.</a:t>
            </a:r>
          </a:p>
        </p:txBody>
      </p:sp>
    </p:spTree>
    <p:extLst>
      <p:ext uri="{BB962C8B-B14F-4D97-AF65-F5344CB8AC3E}">
        <p14:creationId xmlns:p14="http://schemas.microsoft.com/office/powerpoint/2010/main" val="31691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6" presetClass="emph" presetSubtype="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6" presetClass="emph" presetSubtype="0" fill="hold" grpId="4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26" presetClass="emph" presetSubtype="0" fill="hold" grpId="5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6" presetClass="emph" presetSubtype="0" fill="hold" grpId="6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250"/>
                            </p:stCondLst>
                            <p:childTnLst>
                              <p:par>
                                <p:cTn id="33" presetID="26" presetClass="emph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250"/>
                            </p:stCondLst>
                            <p:childTnLst>
                              <p:par>
                                <p:cTn id="37" presetID="26" presetClass="emph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250"/>
                            </p:stCondLst>
                            <p:childTnLst>
                              <p:par>
                                <p:cTn id="41" presetID="26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29B62-D5B8-2723-A7F3-7D32DD0FD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7FFF-A4D5-CC4D-9123-4D7193B62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"/>
            <a:ext cx="12192000" cy="11391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i="1" dirty="0">
                <a:solidFill>
                  <a:srgbClr val="A31D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Luke 2:19 (NASB)</a:t>
            </a:r>
            <a:endParaRPr lang="en-US" sz="6300" i="1" dirty="0">
              <a:solidFill>
                <a:srgbClr val="A31D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A9FEE-1191-B9E6-FFE4-0DEE64E01A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143000"/>
            <a:ext cx="12192000" cy="571119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8800" dirty="0"/>
              <a:t>But Mary treasured all these things, pondering them in her heart. </a:t>
            </a:r>
          </a:p>
        </p:txBody>
      </p:sp>
    </p:spTree>
    <p:extLst>
      <p:ext uri="{BB962C8B-B14F-4D97-AF65-F5344CB8AC3E}">
        <p14:creationId xmlns:p14="http://schemas.microsoft.com/office/powerpoint/2010/main" val="210760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C1344-A518-5E0D-80C4-F184A8CD1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45938-1990-D265-9042-09632DC2F5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752600"/>
            <a:ext cx="12192000" cy="506833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6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demonstrates that her spirit rejoiced in God her Savior, directing all praise to Him. </a:t>
            </a:r>
          </a:p>
          <a:p>
            <a:pPr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6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Model of Intercession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A544FF-259E-0766-2D85-11ECB536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1600"/>
          </a:xfrm>
        </p:spPr>
        <p:txBody>
          <a:bodyPr/>
          <a:lstStyle/>
          <a:p>
            <a:pPr marL="0" indent="0" algn="l">
              <a:buNone/>
            </a:pPr>
            <a:r>
              <a:rPr lang="en-US" sz="7200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5) A Worshipper of God:</a:t>
            </a:r>
          </a:p>
        </p:txBody>
      </p:sp>
    </p:spTree>
    <p:extLst>
      <p:ext uri="{BB962C8B-B14F-4D97-AF65-F5344CB8AC3E}">
        <p14:creationId xmlns:p14="http://schemas.microsoft.com/office/powerpoint/2010/main" val="371844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6" presetClass="emph" presetSubtype="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6" presetClass="emph" presetSubtype="0" fill="hold" grpId="4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26" presetClass="emph" presetSubtype="0" fill="hold" grpId="5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6" presetClass="emph" presetSubtype="0" fill="hold" grpId="6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250"/>
                            </p:stCondLst>
                            <p:childTnLst>
                              <p:par>
                                <p:cTn id="33" presetID="26" presetClass="emph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250"/>
                            </p:stCondLst>
                            <p:childTnLst>
                              <p:par>
                                <p:cTn id="37" presetID="26" presetClass="emph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250"/>
                            </p:stCondLst>
                            <p:childTnLst>
                              <p:par>
                                <p:cTn id="41" presetID="26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"/>
            <a:ext cx="12192000" cy="11391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i="1" dirty="0">
                <a:solidFill>
                  <a:srgbClr val="A31D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Luke 1:46-48 (NASB)</a:t>
            </a:r>
            <a:endParaRPr lang="en-US" sz="5600" i="1" dirty="0">
              <a:solidFill>
                <a:srgbClr val="A31D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914400"/>
            <a:ext cx="12192000" cy="59436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5400" b="1" baseline="30000" dirty="0"/>
              <a:t>46</a:t>
            </a:r>
            <a:r>
              <a:rPr lang="en-US" sz="5400" dirty="0"/>
              <a:t> And Mary said: "My soul exalts the Lord, </a:t>
            </a:r>
            <a:r>
              <a:rPr lang="en-US" sz="5400" b="1" baseline="30000" dirty="0"/>
              <a:t>47</a:t>
            </a:r>
            <a:r>
              <a:rPr lang="en-US" sz="5400" dirty="0"/>
              <a:t> And my spirit has rejoiced in God my Savior.</a:t>
            </a:r>
          </a:p>
          <a:p>
            <a:pPr marL="45720" indent="0">
              <a:buNone/>
            </a:pPr>
            <a:r>
              <a:rPr lang="en-US" sz="5400" b="1" baseline="30000" dirty="0"/>
              <a:t>48</a:t>
            </a:r>
            <a:r>
              <a:rPr lang="en-US" sz="5400" dirty="0"/>
              <a:t> "For He has had regard for the humble state of His bond-servant; For behold, from now </a:t>
            </a:r>
            <a:r>
              <a:rPr lang="en-US" sz="5400" i="1" dirty="0"/>
              <a:t>on</a:t>
            </a:r>
            <a:r>
              <a:rPr lang="en-US" sz="5400" dirty="0"/>
              <a:t> all generations will call me blessed.</a:t>
            </a:r>
          </a:p>
        </p:txBody>
      </p:sp>
    </p:spTree>
    <p:extLst>
      <p:ext uri="{BB962C8B-B14F-4D97-AF65-F5344CB8AC3E}">
        <p14:creationId xmlns:p14="http://schemas.microsoft.com/office/powerpoint/2010/main" val="5789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"/>
            <a:ext cx="12192000" cy="11391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i="1" dirty="0">
                <a:solidFill>
                  <a:srgbClr val="A31D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1:26-38 (NASB)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914400"/>
            <a:ext cx="12192000" cy="59436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5500" b="1" baseline="30000" dirty="0"/>
              <a:t>26</a:t>
            </a:r>
            <a:r>
              <a:rPr lang="en-US" sz="5500" dirty="0"/>
              <a:t> Now in the sixth month the angel Gabriel was sent from God to a city in Galilee named Nazareth, </a:t>
            </a:r>
            <a:r>
              <a:rPr lang="en-US" sz="5500" b="1" baseline="30000" dirty="0"/>
              <a:t>27</a:t>
            </a:r>
            <a:r>
              <a:rPr lang="en-US" sz="5500" dirty="0"/>
              <a:t> to a virgin betrothed to a man whose name was Joseph, of the descendants of David; and the virgin's name was Mary. </a:t>
            </a:r>
          </a:p>
        </p:txBody>
      </p:sp>
    </p:spTree>
    <p:extLst>
      <p:ext uri="{BB962C8B-B14F-4D97-AF65-F5344CB8AC3E}">
        <p14:creationId xmlns:p14="http://schemas.microsoft.com/office/powerpoint/2010/main" val="429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50DFF-D396-BEF6-BB4C-1068F7892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AA3B5-EE4C-40AC-8970-3988AAFB63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pPr marL="45720" indent="0">
              <a:buClr>
                <a:srgbClr val="A50021"/>
              </a:buClr>
              <a:buNone/>
            </a:pPr>
            <a:r>
              <a:rPr lang="en-US" sz="7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Mary is recognized as one of the greatest people in scripture, a devoted, loving and courageous figure whose life was wholly centered on fulfilling God’s purpose.</a:t>
            </a:r>
            <a:endParaRPr lang="en-US" sz="7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9381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152400"/>
            <a:ext cx="12191999" cy="1143000"/>
          </a:xfrm>
          <a:noFill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l">
              <a:buNone/>
            </a:pPr>
            <a:r>
              <a:rPr lang="en-US" sz="8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Hear: Romans 10:17</a:t>
            </a:r>
          </a:p>
        </p:txBody>
      </p:sp>
      <p:sp>
        <p:nvSpPr>
          <p:cNvPr id="52226" name="Rectangle 3"/>
          <p:cNvSpPr>
            <a:spLocks noGrp="1"/>
          </p:cNvSpPr>
          <p:nvPr>
            <p:ph type="body" idx="4294967295"/>
          </p:nvPr>
        </p:nvSpPr>
        <p:spPr>
          <a:xfrm>
            <a:off x="-1" y="1295400"/>
            <a:ext cx="12191999" cy="5562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9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then faith cometh by hearing, and hearing by the word of God.</a:t>
            </a:r>
          </a:p>
        </p:txBody>
      </p:sp>
      <p:pic>
        <p:nvPicPr>
          <p:cNvPr id="52227" name="Picture 4" descr="MP900443601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28585" y="5405718"/>
            <a:ext cx="217686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32639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12192000" cy="1140546"/>
          </a:xfrm>
          <a:noFill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l">
              <a:buNone/>
            </a:pPr>
            <a:r>
              <a:rPr lang="en-US" sz="7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Believe: Hebrews 11:6</a:t>
            </a:r>
          </a:p>
        </p:txBody>
      </p:sp>
      <p:sp>
        <p:nvSpPr>
          <p:cNvPr id="53250" name="Rectangle 3"/>
          <p:cNvSpPr>
            <a:spLocks noGrp="1"/>
          </p:cNvSpPr>
          <p:nvPr>
            <p:ph type="body" idx="4294967295"/>
          </p:nvPr>
        </p:nvSpPr>
        <p:spPr>
          <a:xfrm>
            <a:off x="0" y="990600"/>
            <a:ext cx="12192000" cy="58674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7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without faith it is impossible to please him: for he that cometh to God must believe that he is, and that he is a rewarder of them that diligently seek him.</a:t>
            </a:r>
          </a:p>
        </p:txBody>
      </p:sp>
      <p:pic>
        <p:nvPicPr>
          <p:cNvPr id="53251" name="Picture 4" descr="MP900443601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06823" y="13854"/>
            <a:ext cx="2385178" cy="15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683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6927"/>
            <a:ext cx="12192000" cy="983673"/>
          </a:xfrm>
          <a:noFill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l">
              <a:buNone/>
            </a:pPr>
            <a:r>
              <a:rPr lang="en-US" sz="8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Repent: Luke 13:3</a:t>
            </a:r>
          </a:p>
        </p:txBody>
      </p:sp>
      <p:sp>
        <p:nvSpPr>
          <p:cNvPr id="54274" name="Rectangle 3"/>
          <p:cNvSpPr>
            <a:spLocks noGrp="1"/>
          </p:cNvSpPr>
          <p:nvPr>
            <p:ph type="body" idx="4294967295"/>
          </p:nvPr>
        </p:nvSpPr>
        <p:spPr>
          <a:xfrm>
            <a:off x="0" y="1447800"/>
            <a:ext cx="12268200" cy="54032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9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tell you, Nay: but, except ye repent, ye shall all likewise perish.</a:t>
            </a:r>
            <a:r>
              <a:rPr lang="en-US" sz="9600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54275" name="Picture 4" descr="MP900443601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71421" y="5181601"/>
            <a:ext cx="252058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449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12192000" cy="990600"/>
          </a:xfrm>
          <a:noFill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algn="l">
              <a:buNone/>
            </a:pPr>
            <a:r>
              <a:rPr lang="en-US" sz="55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Confess: Matthew 10:32-33</a:t>
            </a:r>
          </a:p>
        </p:txBody>
      </p:sp>
      <p:sp>
        <p:nvSpPr>
          <p:cNvPr id="55298" name="Rectangle 3"/>
          <p:cNvSpPr>
            <a:spLocks noGrp="1"/>
          </p:cNvSpPr>
          <p:nvPr>
            <p:ph type="body" idx="4294967295"/>
          </p:nvPr>
        </p:nvSpPr>
        <p:spPr>
          <a:xfrm>
            <a:off x="0" y="762000"/>
            <a:ext cx="12192000" cy="609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500" b="1" i="1" dirty="0">
                <a:hlinkClick r:id="rId3"/>
              </a:rPr>
              <a:t>32</a:t>
            </a:r>
            <a:r>
              <a:rPr lang="en-US" sz="5500" b="1" i="1" dirty="0"/>
              <a:t> </a:t>
            </a:r>
            <a:r>
              <a:rPr lang="en-US" sz="5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Whosoever therefore shall confess me before men, him will I confess also before my Father which is in heaven.</a:t>
            </a:r>
            <a:r>
              <a:rPr lang="en-US" sz="5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r>
              <a:rPr lang="en-US" sz="5500" b="1" i="1" dirty="0">
                <a:hlinkClick r:id="rId4"/>
              </a:rPr>
              <a:t>33</a:t>
            </a:r>
            <a:r>
              <a:rPr lang="en-US" sz="5500" b="1" i="1" dirty="0"/>
              <a:t> </a:t>
            </a:r>
            <a:r>
              <a:rPr lang="en-US" sz="5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whosoever shall deny me before men, him will I also deny before my Father which is in heaven. </a:t>
            </a:r>
          </a:p>
        </p:txBody>
      </p:sp>
      <p:pic>
        <p:nvPicPr>
          <p:cNvPr id="55299" name="Picture 4" descr="MP900443601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96600" y="-1"/>
            <a:ext cx="1295400" cy="86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199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" y="0"/>
            <a:ext cx="12223028" cy="1371600"/>
          </a:xfrm>
          <a:noFill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l">
              <a:buNone/>
            </a:pPr>
            <a:r>
              <a:rPr lang="en-US" sz="8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Baptize: Acts 22:16</a:t>
            </a:r>
          </a:p>
        </p:txBody>
      </p:sp>
      <p:sp>
        <p:nvSpPr>
          <p:cNvPr id="56322" name="Rectangle 3"/>
          <p:cNvSpPr>
            <a:spLocks noGrp="1"/>
          </p:cNvSpPr>
          <p:nvPr>
            <p:ph type="body" idx="4294967295"/>
          </p:nvPr>
        </p:nvSpPr>
        <p:spPr>
          <a:xfrm>
            <a:off x="-1" y="1524000"/>
            <a:ext cx="12191999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now why </a:t>
            </a:r>
            <a:r>
              <a:rPr lang="en-US" sz="7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tarriest</a:t>
            </a:r>
            <a:r>
              <a:rPr lang="en-US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thou? arise, and be baptized, and wash away thy sins, calling on the name of the Lord.</a:t>
            </a:r>
          </a:p>
        </p:txBody>
      </p:sp>
      <p:pic>
        <p:nvPicPr>
          <p:cNvPr id="56323" name="Picture 4" descr="MP900443601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33421" y="-10413"/>
            <a:ext cx="2289608" cy="152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2" descr="C:\Users\Fain\AppData\Local\Microsoft\Windows\Temporary Internet Files\Content.IE5\RW2PWPFG\MC900057792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33421" y="4899025"/>
            <a:ext cx="2227262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878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390"/>
            <a:ext cx="12192000" cy="11513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i="1" dirty="0">
                <a:solidFill>
                  <a:srgbClr val="A31D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Luke 1:26-38 (NASB)</a:t>
            </a:r>
            <a:endParaRPr lang="en-US" sz="6600" i="1" dirty="0">
              <a:solidFill>
                <a:srgbClr val="A31D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142999"/>
            <a:ext cx="12192000" cy="5715002"/>
          </a:xfrm>
        </p:spPr>
        <p:txBody>
          <a:bodyPr>
            <a:noAutofit/>
          </a:bodyPr>
          <a:lstStyle/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A379BB">
                  <a:lumMod val="75000"/>
                </a:srgb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en-US" sz="55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28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 And coming in, he said to her, "Greetings, favored one! The Lord </a:t>
            </a:r>
            <a:r>
              <a:rPr lang="en-US" sz="5500" i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is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with you."                                  </a:t>
            </a:r>
            <a:r>
              <a:rPr kumimoji="0" lang="en-US" sz="55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29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 But she was very perplexed at </a:t>
            </a:r>
            <a:r>
              <a:rPr kumimoji="0" lang="en-US" sz="5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this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 statement, and was pondering what kind of greeting this was. </a:t>
            </a:r>
          </a:p>
        </p:txBody>
      </p:sp>
    </p:spTree>
    <p:extLst>
      <p:ext uri="{BB962C8B-B14F-4D97-AF65-F5344CB8AC3E}">
        <p14:creationId xmlns:p14="http://schemas.microsoft.com/office/powerpoint/2010/main" val="314122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FA9EA-834F-AF0C-CEDF-F2832EEDF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BC470-1067-4E84-39D4-18E883840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90"/>
            <a:ext cx="12192000" cy="11513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i="1" dirty="0">
                <a:solidFill>
                  <a:srgbClr val="A31D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Luke 1:26-38 (NASB)</a:t>
            </a:r>
            <a:endParaRPr lang="en-US" sz="6600" i="1" dirty="0">
              <a:solidFill>
                <a:srgbClr val="A31D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4E36-0AF0-B898-712F-8911C60D45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142999"/>
            <a:ext cx="12192000" cy="571500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kumimoji="0" lang="en-US" sz="55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30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 And the angel said to her, "Do not be afraid, Mary, for you have found favor with God. </a:t>
            </a:r>
          </a:p>
          <a:p>
            <a:pPr marL="45720" indent="0">
              <a:buNone/>
            </a:pPr>
            <a:r>
              <a:rPr kumimoji="0" lang="en-US" sz="55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31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 "And behold, you will conceive in your womb and give birth to a son, and you shall name Him Jesus. 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2001786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A8426-2A5C-BF9F-6D03-C69EE383B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CB832-F400-2A40-CAEE-631019CFB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90"/>
            <a:ext cx="12192000" cy="11513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i="1" dirty="0">
                <a:solidFill>
                  <a:srgbClr val="A31D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Luke 1:26-38 (NASB)</a:t>
            </a:r>
            <a:endParaRPr lang="en-US" sz="6600" i="1" dirty="0">
              <a:solidFill>
                <a:srgbClr val="A31D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3D9DD-136D-FA61-102B-DD7CE95865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142999"/>
            <a:ext cx="12192000" cy="571500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kumimoji="0" lang="en-US" sz="55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32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 "He will be great and will be called the Son of the Most High; and the Lord God will give Him the throne of His father David; </a:t>
            </a:r>
            <a:r>
              <a:rPr kumimoji="0" lang="en-US" sz="55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33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 and He will reign over the house of Jacob forever, and His kingdom will have no end."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3892502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714CB-DEC5-0606-941B-E830B825B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60A45-DD0B-1E92-43C3-44F6C68D7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90"/>
            <a:ext cx="12192000" cy="11513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i="1" dirty="0">
                <a:solidFill>
                  <a:srgbClr val="A31D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Luke 1:26-38 (NASB)</a:t>
            </a:r>
            <a:endParaRPr lang="en-US" sz="6600" i="1" dirty="0">
              <a:solidFill>
                <a:srgbClr val="A31D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D7733-0CAD-E71E-733F-0379B47B6B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142999"/>
            <a:ext cx="12192000" cy="571500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kumimoji="0" lang="en-US" sz="55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34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 But Mary said to the angel, "How will this be, since I am a virgin?" </a:t>
            </a:r>
            <a:r>
              <a:rPr kumimoji="0" lang="en-US" sz="55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35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 The angel answered and said to her, "The Holy Spirit will come upon you, and the power of the Most High will overshadow you; 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350844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021B1-D9C5-5D44-087D-4D77F9C93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B6FC0-7B2A-4B78-0DAD-3A7DA199A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90"/>
            <a:ext cx="12192000" cy="11513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i="1" dirty="0">
                <a:solidFill>
                  <a:srgbClr val="A31D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Luke 1:26-38 (NASB)</a:t>
            </a:r>
            <a:endParaRPr lang="en-US" sz="6600" i="1" dirty="0">
              <a:solidFill>
                <a:srgbClr val="A31D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7F4B7-8B83-FF01-AC41-24C3D8127D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066800"/>
            <a:ext cx="12192000" cy="5791201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for that reason also the holy Child will be called the Son of God.   </a:t>
            </a:r>
            <a:r>
              <a:rPr kumimoji="0" lang="en-US" sz="55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36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 "And behold, even your relative Elizabeth herself has conceived a son in her old age, and she who was called infertile is now in her sixth month. 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850423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3749D-9B8D-E84A-60FC-D103C41C4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20016-0B87-36E0-DE01-02136E9F9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90"/>
            <a:ext cx="12192000" cy="11513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i="1" dirty="0">
                <a:solidFill>
                  <a:srgbClr val="A31D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Luke 1:26-38 (NASB)</a:t>
            </a:r>
            <a:endParaRPr lang="en-US" sz="6600" i="1" dirty="0">
              <a:solidFill>
                <a:srgbClr val="A31D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1C32A-CE19-9924-A656-85128AAE80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142999"/>
            <a:ext cx="12192000" cy="571500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kumimoji="0" lang="en-US" sz="55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37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 "For nothing will be impossible with God." </a:t>
            </a:r>
          </a:p>
          <a:p>
            <a:pPr marL="45720" indent="0">
              <a:buNone/>
            </a:pPr>
            <a:r>
              <a:rPr kumimoji="0" lang="en-US" sz="55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38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 And Mary said, "Behold, the Lord's bond-servant; may it be done to me according to your word." And the angel departed from her.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24086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44DBF-7897-912E-E079-CC569D1CC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04B7A-9546-35D5-B8FC-6FD661F79D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2133600"/>
            <a:ext cx="12192000" cy="4687330"/>
          </a:xfrm>
        </p:spPr>
        <p:txBody>
          <a:bodyPr>
            <a:noAutofit/>
          </a:bodyPr>
          <a:lstStyle/>
          <a:p>
            <a:pPr marL="45720" indent="0">
              <a:lnSpc>
                <a:spcPct val="80000"/>
              </a:lnSpc>
              <a:buClr>
                <a:srgbClr val="C00000"/>
              </a:buClr>
              <a:buNone/>
            </a:pPr>
            <a:r>
              <a:rPr lang="en-US" sz="5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Spiritual characteristics of Mary, the mother of Jesus, are characterized by profound faith, humility, and strength, exemplified by her willing surrender to God's will. </a:t>
            </a:r>
            <a:r>
              <a:rPr lang="en-US" sz="5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(Luke 1:38)</a:t>
            </a:r>
          </a:p>
          <a:p>
            <a:pPr marL="45720" indent="0">
              <a:lnSpc>
                <a:spcPct val="80000"/>
              </a:lnSpc>
              <a:buClr>
                <a:srgbClr val="C00000"/>
              </a:buClr>
              <a:buNone/>
            </a:pPr>
            <a:endParaRPr lang="en-US" sz="5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>
              <a:lnSpc>
                <a:spcPct val="80000"/>
              </a:lnSpc>
              <a:buClr>
                <a:srgbClr val="C00000"/>
              </a:buClr>
              <a:buNone/>
            </a:pPr>
            <a:r>
              <a:rPr lang="en-US" sz="5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5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Scripture (version)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CB1843-3FF8-84A1-7F3C-BA5EA354A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981200"/>
          </a:xfrm>
        </p:spPr>
        <p:txBody>
          <a:bodyPr/>
          <a:lstStyle/>
          <a:p>
            <a:pPr marL="0" indent="0" algn="l">
              <a:buNone/>
            </a:pPr>
            <a:r>
              <a:rPr lang="en-US" sz="6000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1) Mothers’ Divine Role of Saving the World is Seen in Mary.</a:t>
            </a:r>
          </a:p>
        </p:txBody>
      </p:sp>
    </p:spTree>
    <p:extLst>
      <p:ext uri="{BB962C8B-B14F-4D97-AF65-F5344CB8AC3E}">
        <p14:creationId xmlns:p14="http://schemas.microsoft.com/office/powerpoint/2010/main" val="309520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6" presetClass="emph" presetSubtype="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6" presetClass="emph" presetSubtype="0" fill="hold" grpId="4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26" presetClass="emph" presetSubtype="0" fill="hold" grpId="5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6" presetClass="emph" presetSubtype="0" fill="hold" grpId="6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250"/>
                            </p:stCondLst>
                            <p:childTnLst>
                              <p:par>
                                <p:cTn id="33" presetID="26" presetClass="emph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250"/>
                            </p:stCondLst>
                            <p:childTnLst>
                              <p:par>
                                <p:cTn id="37" presetID="26" presetClass="emph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250"/>
                            </p:stCondLst>
                            <p:childTnLst>
                              <p:par>
                                <p:cTn id="41" presetID="26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</p:bldLst>
  </p:timing>
</p:sld>
</file>

<file path=ppt/theme/theme1.xml><?xml version="1.0" encoding="utf-8"?>
<a:theme xmlns:a="http://schemas.openxmlformats.org/drawingml/2006/main" name="Slipstream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5807EA4-D798-4346-93B5-076BD118FC1E}" vid="{4509C512-854D-408D-A12C-B140865DE0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Sermon Template Rev</Template>
  <TotalTime>92</TotalTime>
  <Words>968</Words>
  <Application>Microsoft Office PowerPoint</Application>
  <PresentationFormat>Widescreen</PresentationFormat>
  <Paragraphs>68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Calibri</vt:lpstr>
      <vt:lpstr>Franklin Gothic Medium</vt:lpstr>
      <vt:lpstr>Georgia</vt:lpstr>
      <vt:lpstr>Helvetica Neue</vt:lpstr>
      <vt:lpstr>Trebuchet MS</vt:lpstr>
      <vt:lpstr>Wingdings</vt:lpstr>
      <vt:lpstr>Slipstream</vt:lpstr>
      <vt:lpstr>The Divine Role of Mothers in Saving the World</vt:lpstr>
      <vt:lpstr>Luke 1:26-38 (NASB)</vt:lpstr>
      <vt:lpstr>Luke 1:26-38 (NASB)</vt:lpstr>
      <vt:lpstr>Luke 1:26-38 (NASB)</vt:lpstr>
      <vt:lpstr>Luke 1:26-38 (NASB)</vt:lpstr>
      <vt:lpstr>Luke 1:26-38 (NASB)</vt:lpstr>
      <vt:lpstr>Luke 1:26-38 (NASB)</vt:lpstr>
      <vt:lpstr>Luke 1:26-38 (NASB)</vt:lpstr>
      <vt:lpstr>1) Mothers’ Divine Role of Saving the World is Seen in Mary.</vt:lpstr>
      <vt:lpstr>2) A Model of Obedience and Devotion.</vt:lpstr>
      <vt:lpstr>John 19:25-27 (CSB)</vt:lpstr>
      <vt:lpstr>John 19:25-27 (CSB)</vt:lpstr>
      <vt:lpstr>PowerPoint Presentation</vt:lpstr>
      <vt:lpstr>Luke 1:30 (NASB)</vt:lpstr>
      <vt:lpstr>3) The Challenges of Bearing the Savior, and the Profound Grief at the Cross.</vt:lpstr>
      <vt:lpstr>4) She is described as a woman who kept and pondered events in her heart, reflecting a deep spiritual inner life and meditation on God's works.</vt:lpstr>
      <vt:lpstr>Luke 2:19 (NASB)</vt:lpstr>
      <vt:lpstr>5) A Worshipper of God:</vt:lpstr>
      <vt:lpstr>Luke 1:46-48 (NASB)</vt:lpstr>
      <vt:lpstr>PowerPoint Presentation</vt:lpstr>
      <vt:lpstr>Hear: Romans 10:17</vt:lpstr>
      <vt:lpstr>Believe: Hebrews 11:6</vt:lpstr>
      <vt:lpstr>Repent: Luke 13:3</vt:lpstr>
      <vt:lpstr>Confess: Matthew 10:32-33</vt:lpstr>
      <vt:lpstr>Baptize: Acts 22:16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Church of Christ Eloy</dc:creator>
  <cp:lastModifiedBy>Church of Christ Eloy</cp:lastModifiedBy>
  <cp:revision>6</cp:revision>
  <dcterms:created xsi:type="dcterms:W3CDTF">2026-05-09T06:21:57Z</dcterms:created>
  <dcterms:modified xsi:type="dcterms:W3CDTF">2026-05-09T08:01:18Z</dcterms:modified>
</cp:coreProperties>
</file>